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31" r:id="rId1"/>
  </p:sldMasterIdLst>
  <p:sldIdLst>
    <p:sldId id="256" r:id="rId2"/>
    <p:sldId id="257" r:id="rId3"/>
    <p:sldId id="272" r:id="rId4"/>
    <p:sldId id="276" r:id="rId5"/>
    <p:sldId id="282" r:id="rId6"/>
    <p:sldId id="286" r:id="rId7"/>
    <p:sldId id="275" r:id="rId8"/>
    <p:sldId id="309" r:id="rId9"/>
    <p:sldId id="310" r:id="rId10"/>
    <p:sldId id="281" r:id="rId11"/>
    <p:sldId id="287" r:id="rId12"/>
    <p:sldId id="304" r:id="rId13"/>
    <p:sldId id="311" r:id="rId14"/>
    <p:sldId id="277" r:id="rId15"/>
    <p:sldId id="312" r:id="rId16"/>
    <p:sldId id="313" r:id="rId17"/>
    <p:sldId id="314" r:id="rId18"/>
    <p:sldId id="296" r:id="rId19"/>
    <p:sldId id="308" r:id="rId20"/>
    <p:sldId id="315" r:id="rId21"/>
    <p:sldId id="316" r:id="rId22"/>
    <p:sldId id="317" r:id="rId23"/>
    <p:sldId id="318" r:id="rId24"/>
    <p:sldId id="319" r:id="rId25"/>
    <p:sldId id="32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88982" autoAdjust="0"/>
  </p:normalViewPr>
  <p:slideViewPr>
    <p:cSldViewPr snapToGrid="0" snapToObjects="1">
      <p:cViewPr varScale="1">
        <p:scale>
          <a:sx n="75" d="100"/>
          <a:sy n="75" d="100"/>
        </p:scale>
        <p:origin x="-272" y="-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910080" y="359898"/>
            <a:ext cx="987552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910080" y="1850064"/>
            <a:ext cx="987552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8E80666-FB37-4B36-9149-507F3B0178E3}" type="datetimeFigureOut">
              <a:rPr lang="en-US" smtClean="0"/>
              <a:pPr/>
              <a:t>5/5/16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228577" y="1413802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542901" y="1345016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A87A34-81AB-432B-8DAE-1953F412C126}" type="datetimeFigureOut">
              <a:rPr lang="en-US" smtClean="0"/>
              <a:t>5/5/16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000" y="274640"/>
            <a:ext cx="24384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274641"/>
            <a:ext cx="7416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A87A34-81AB-432B-8DAE-1953F412C126}" type="datetimeFigureOut">
              <a:rPr lang="en-US" smtClean="0"/>
              <a:pPr/>
              <a:t>5/5/16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A87A34-81AB-432B-8DAE-1953F412C126}" type="datetimeFigureOut">
              <a:rPr lang="en-US" smtClean="0"/>
              <a:t>5/5/16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3853" y="-54"/>
            <a:ext cx="9144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856" y="2600325"/>
            <a:ext cx="85344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7856" y="1066800"/>
            <a:ext cx="85344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8E80666-FB37-4B36-9149-507F3B0178E3}" type="datetimeFigureOut">
              <a:rPr lang="en-US" smtClean="0"/>
              <a:pPr/>
              <a:t>5/5/16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3048000" y="0"/>
            <a:ext cx="1016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896428" y="2814656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3210752" y="2745870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414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3478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A87A34-81AB-432B-8DAE-1953F412C126}" type="datetimeFigureOut">
              <a:rPr lang="en-US" smtClean="0"/>
              <a:t>5/5/16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60336"/>
            <a:ext cx="109728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1792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A87A34-81AB-432B-8DAE-1953F412C126}" type="datetimeFigureOut">
              <a:rPr lang="en-US" smtClean="0"/>
              <a:t>5/5/16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A87A34-81AB-432B-8DAE-1953F412C126}" type="datetimeFigureOut">
              <a:rPr lang="en-US" smtClean="0"/>
              <a:t>5/5/16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53312" y="0"/>
            <a:ext cx="10838688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A87A34-81AB-432B-8DAE-1953F412C126}" type="datetimeFigureOut">
              <a:rPr lang="en-US" smtClean="0"/>
              <a:t>5/5/16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 bwMode="invGray">
          <a:xfrm>
            <a:off x="1353312" y="-54"/>
            <a:ext cx="97536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6778"/>
            <a:ext cx="508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406964"/>
            <a:ext cx="508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2133601"/>
            <a:ext cx="108712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A87A34-81AB-432B-8DAE-1953F412C126}" type="datetimeFigureOut">
              <a:rPr lang="en-US" smtClean="0"/>
              <a:t>5/5/16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195" y="1066800"/>
            <a:ext cx="36576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A87A34-81AB-432B-8DAE-1953F412C126}" type="datetimeFigureOut">
              <a:rPr lang="en-US" smtClean="0"/>
              <a:t>5/5/16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16000" y="1066800"/>
            <a:ext cx="6096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17600" y="1143004"/>
            <a:ext cx="58928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9" name="Process 8"/>
          <p:cNvSpPr/>
          <p:nvPr/>
        </p:nvSpPr>
        <p:spPr>
          <a:xfrm rot="19468671">
            <a:off x="528967" y="954341"/>
            <a:ext cx="9144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Process 9"/>
          <p:cNvSpPr/>
          <p:nvPr/>
        </p:nvSpPr>
        <p:spPr>
          <a:xfrm rot="2103354" flipH="1">
            <a:off x="6671556" y="936786"/>
            <a:ext cx="865632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7600" y="4800600"/>
            <a:ext cx="58928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1087902" y="-815922"/>
            <a:ext cx="2185183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25089" y="21103"/>
            <a:ext cx="2269588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243842" y="1055077"/>
            <a:ext cx="1500956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350498" y="-54"/>
            <a:ext cx="10841503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48A87A34-81AB-432B-8DAE-1953F412C126}" type="datetimeFigureOut">
              <a:rPr lang="en-US" smtClean="0"/>
              <a:pPr/>
              <a:t>5/5/16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Rectangle 14"/>
          <p:cNvSpPr/>
          <p:nvPr/>
        </p:nvSpPr>
        <p:spPr bwMode="invGray">
          <a:xfrm>
            <a:off x="1353312" y="-54"/>
            <a:ext cx="97536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32" r:id="rId1"/>
    <p:sldLayoutId id="2147484333" r:id="rId2"/>
    <p:sldLayoutId id="2147484334" r:id="rId3"/>
    <p:sldLayoutId id="2147484335" r:id="rId4"/>
    <p:sldLayoutId id="2147484336" r:id="rId5"/>
    <p:sldLayoutId id="2147484337" r:id="rId6"/>
    <p:sldLayoutId id="2147484338" r:id="rId7"/>
    <p:sldLayoutId id="2147484339" r:id="rId8"/>
    <p:sldLayoutId id="2147484340" r:id="rId9"/>
    <p:sldLayoutId id="2147484341" r:id="rId10"/>
    <p:sldLayoutId id="2147484342" r:id="rId11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568943" y="821654"/>
            <a:ext cx="10011355" cy="364141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/>
              <a:t>COMPLETE SOFTWARE</a:t>
            </a:r>
            <a:br>
              <a:rPr lang="en-US" sz="4800" dirty="0" smtClean="0"/>
            </a:b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/>
              <a:t>FRACTION WORKSHEET CREATOR</a:t>
            </a:r>
            <a:br>
              <a:rPr lang="en-US" sz="4800" dirty="0" smtClean="0"/>
            </a:b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400" dirty="0" smtClean="0"/>
              <a:t>Final Project</a:t>
            </a:r>
            <a:br>
              <a:rPr lang="en-US" sz="4400" dirty="0" smtClean="0"/>
            </a:br>
            <a:r>
              <a:rPr lang="en-US" sz="4400" dirty="0" smtClean="0"/>
              <a:t> Phase IV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84381" y="4817873"/>
            <a:ext cx="4129038" cy="158586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Prepared by Elementary Engineers: </a:t>
            </a:r>
          </a:p>
          <a:p>
            <a:r>
              <a:rPr lang="en-US" dirty="0" smtClean="0"/>
              <a:t>Olga Sheehan, Sara </a:t>
            </a:r>
            <a:r>
              <a:rPr lang="en-US" dirty="0" err="1" smtClean="0"/>
              <a:t>Hakkoum</a:t>
            </a:r>
            <a:r>
              <a:rPr lang="en-US" dirty="0" smtClean="0"/>
              <a:t>,</a:t>
            </a:r>
          </a:p>
          <a:p>
            <a:r>
              <a:rPr lang="en-US" dirty="0" smtClean="0"/>
              <a:t>Eric Holm, Ethan </a:t>
            </a:r>
            <a:r>
              <a:rPr lang="en-US" dirty="0" err="1" smtClean="0"/>
              <a:t>Fiero</a:t>
            </a:r>
            <a:endParaRPr lang="en-US" dirty="0" smtClean="0"/>
          </a:p>
          <a:p>
            <a:r>
              <a:rPr lang="en-US" dirty="0" smtClean="0"/>
              <a:t>Framingham State University</a:t>
            </a:r>
            <a:endParaRPr lang="en-US" dirty="0"/>
          </a:p>
          <a:p>
            <a:r>
              <a:rPr lang="en-US" dirty="0" smtClean="0"/>
              <a:t>28 April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66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648" y="242052"/>
            <a:ext cx="8187812" cy="64684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5753" y="242052"/>
            <a:ext cx="3741424" cy="88472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SYSTEM MODEL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74715" y="1816092"/>
            <a:ext cx="32156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Relationship Class Diagram</a:t>
            </a:r>
          </a:p>
        </p:txBody>
      </p:sp>
    </p:spTree>
    <p:extLst>
      <p:ext uri="{BB962C8B-B14F-4D97-AF65-F5344CB8AC3E}">
        <p14:creationId xmlns:p14="http://schemas.microsoft.com/office/powerpoint/2010/main" val="29675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2234" y="619307"/>
            <a:ext cx="3479765" cy="799477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SYSTEM MODEL </a:t>
            </a:r>
            <a:r>
              <a:rPr lang="en-US" dirty="0" smtClean="0"/>
              <a:t>Cont’d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235" y="0"/>
            <a:ext cx="7119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flipH="1">
            <a:off x="8991664" y="3244334"/>
            <a:ext cx="23964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Relationship Class Diagram</a:t>
            </a:r>
          </a:p>
        </p:txBody>
      </p:sp>
    </p:spTree>
    <p:extLst>
      <p:ext uri="{BB962C8B-B14F-4D97-AF65-F5344CB8AC3E}">
        <p14:creationId xmlns:p14="http://schemas.microsoft.com/office/powerpoint/2010/main" val="328765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631" y="629263"/>
            <a:ext cx="9706486" cy="56162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2908" y="4020728"/>
            <a:ext cx="2806911" cy="378085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SYSTEM MODEL </a:t>
            </a:r>
            <a:r>
              <a:rPr lang="en-US" dirty="0"/>
              <a:t>Cont’d</a:t>
            </a:r>
          </a:p>
        </p:txBody>
      </p:sp>
      <p:sp>
        <p:nvSpPr>
          <p:cNvPr id="4" name="Rectangle 3"/>
          <p:cNvSpPr/>
          <p:nvPr/>
        </p:nvSpPr>
        <p:spPr>
          <a:xfrm rot="10800000" flipV="1">
            <a:off x="5553803" y="5645438"/>
            <a:ext cx="15499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Relationship Class Diagram</a:t>
            </a:r>
          </a:p>
        </p:txBody>
      </p:sp>
    </p:spTree>
    <p:extLst>
      <p:ext uri="{BB962C8B-B14F-4D97-AF65-F5344CB8AC3E}">
        <p14:creationId xmlns:p14="http://schemas.microsoft.com/office/powerpoint/2010/main" val="152934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788" y="274638"/>
            <a:ext cx="4547038" cy="1143000"/>
          </a:xfrm>
        </p:spPr>
        <p:txBody>
          <a:bodyPr/>
          <a:lstStyle/>
          <a:p>
            <a:r>
              <a:rPr lang="en-US" dirty="0" smtClean="0"/>
              <a:t>Design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7608" y="1417637"/>
            <a:ext cx="6759109" cy="4994771"/>
          </a:xfrm>
        </p:spPr>
        <p:txBody>
          <a:bodyPr>
            <a:normAutofit/>
          </a:bodyPr>
          <a:lstStyle/>
          <a:p>
            <a:pPr marL="285750" indent="-285750" defTabSz="457200">
              <a:buFont typeface="Arial"/>
              <a:buChar char="•"/>
            </a:pPr>
            <a:r>
              <a:rPr lang="en-US" sz="2000" dirty="0"/>
              <a:t>The main goal of the Fraction Worksheet creator (FWC design) </a:t>
            </a:r>
            <a:r>
              <a:rPr lang="en-US" sz="2000" b="1" u="sng" dirty="0"/>
              <a:t>is to satisfy and delight the customer to meet all his needs. </a:t>
            </a:r>
            <a:endParaRPr lang="en-US" sz="2000" b="1" u="sng" dirty="0" smtClean="0"/>
          </a:p>
          <a:p>
            <a:pPr marL="285750" indent="-285750" defTabSz="457200">
              <a:buFont typeface="Arial"/>
              <a:buChar char="•"/>
            </a:pPr>
            <a:endParaRPr lang="en-US" sz="2000" dirty="0"/>
          </a:p>
          <a:p>
            <a:pPr marL="285750" indent="-285750" defTabSz="457200">
              <a:buFont typeface="Arial"/>
              <a:buChar char="•"/>
            </a:pPr>
            <a:r>
              <a:rPr lang="en-US" sz="2000" dirty="0" smtClean="0"/>
              <a:t>Goal to Design:</a:t>
            </a:r>
            <a:r>
              <a:rPr lang="en-US" sz="1600" dirty="0" smtClean="0"/>
              <a:t> </a:t>
            </a:r>
          </a:p>
          <a:p>
            <a:pPr marL="560070" lvl="1" indent="-285750" defTabSz="457200">
              <a:buFont typeface="Arial"/>
              <a:buChar char="•"/>
            </a:pPr>
            <a:r>
              <a:rPr lang="en-US" sz="1600" b="1" dirty="0" smtClean="0"/>
              <a:t>reliable </a:t>
            </a:r>
            <a:r>
              <a:rPr lang="en-US" sz="1600" b="1" dirty="0"/>
              <a:t>software </a:t>
            </a:r>
            <a:r>
              <a:rPr lang="en-US" sz="1600" b="1" dirty="0" smtClean="0"/>
              <a:t>system</a:t>
            </a:r>
          </a:p>
          <a:p>
            <a:pPr marL="560070" lvl="1" indent="-285750" defTabSz="457200">
              <a:buFont typeface="Arial"/>
              <a:buChar char="•"/>
            </a:pPr>
            <a:r>
              <a:rPr lang="en-US" sz="1600" b="1" dirty="0" smtClean="0"/>
              <a:t>flexible </a:t>
            </a:r>
            <a:r>
              <a:rPr lang="en-US" sz="1600" b="1" dirty="0"/>
              <a:t>software </a:t>
            </a:r>
            <a:r>
              <a:rPr lang="en-US" sz="1600" b="1" dirty="0" smtClean="0"/>
              <a:t>system</a:t>
            </a:r>
          </a:p>
          <a:p>
            <a:pPr marL="560070" lvl="1" indent="-285750" defTabSz="457200">
              <a:buFont typeface="Arial"/>
              <a:buChar char="•"/>
            </a:pPr>
            <a:r>
              <a:rPr lang="en-US" sz="1600" b="1" dirty="0" smtClean="0"/>
              <a:t>understandable software system</a:t>
            </a:r>
            <a:endParaRPr lang="en-US" sz="1600" b="1" dirty="0"/>
          </a:p>
          <a:p>
            <a:pPr marL="560070" lvl="1" indent="-285750" defTabSz="457200">
              <a:buFont typeface="Arial"/>
              <a:buChar char="•"/>
            </a:pPr>
            <a:r>
              <a:rPr lang="en-US" sz="1600" b="1" dirty="0" smtClean="0"/>
              <a:t>simple software </a:t>
            </a:r>
            <a:r>
              <a:rPr lang="en-US" sz="1600" b="1" dirty="0"/>
              <a:t>system.</a:t>
            </a:r>
            <a:endParaRPr lang="en-US" sz="1600" b="1" dirty="0" smtClean="0"/>
          </a:p>
          <a:p>
            <a:pPr marL="285750" indent="-285750" defTabSz="457200">
              <a:buFont typeface="Arial"/>
              <a:buChar char="•"/>
            </a:pPr>
            <a:endParaRPr lang="en-US" sz="2000" dirty="0"/>
          </a:p>
          <a:p>
            <a:pPr marL="285750" indent="-285750" defTabSz="457200">
              <a:buFont typeface="Arial"/>
              <a:buChar char="•"/>
            </a:pPr>
            <a:r>
              <a:rPr lang="en-US" sz="2000" dirty="0" smtClean="0"/>
              <a:t>The </a:t>
            </a:r>
            <a:r>
              <a:rPr lang="en-US" sz="2000" dirty="0"/>
              <a:t>main principles of a good design that used in the developing of FWC </a:t>
            </a:r>
            <a:r>
              <a:rPr lang="en-US" sz="2000" b="1" dirty="0"/>
              <a:t>are flexibility, extensibility and maintainability.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3009" y="1447800"/>
            <a:ext cx="2489200" cy="3263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555" y="471170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9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0554" y="322665"/>
            <a:ext cx="6262768" cy="453546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 smtClean="0"/>
              <a:t>USER INTERFACE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79537" y="1863175"/>
            <a:ext cx="473137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System users often judge a system by its interface </a:t>
            </a:r>
            <a:endParaRPr lang="en-US" sz="2000" dirty="0" smtClean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F</a:t>
            </a:r>
            <a:r>
              <a:rPr lang="en-US" sz="2000" dirty="0"/>
              <a:t>W</a:t>
            </a:r>
            <a:r>
              <a:rPr lang="en-US" sz="2000" dirty="0" smtClean="0"/>
              <a:t>C UI should </a:t>
            </a:r>
            <a:r>
              <a:rPr lang="en-US" sz="2000" dirty="0"/>
              <a:t>be easy-</a:t>
            </a:r>
            <a:r>
              <a:rPr lang="en-US" sz="2000" dirty="0" smtClean="0"/>
              <a:t>to–</a:t>
            </a:r>
            <a:r>
              <a:rPr lang="en-US" sz="2000" dirty="0"/>
              <a:t>use and be attractive to user. </a:t>
            </a:r>
            <a:endParaRPr lang="en-US" sz="2000" dirty="0" smtClean="0"/>
          </a:p>
          <a:p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Users of the FWC without experience can learn to use the system quickly </a:t>
            </a:r>
            <a:endParaRPr lang="en-US" sz="2000" dirty="0" smtClean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I</a:t>
            </a:r>
            <a:r>
              <a:rPr lang="en-US" sz="2000" dirty="0" smtClean="0"/>
              <a:t>nterface </a:t>
            </a:r>
            <a:r>
              <a:rPr lang="en-US" sz="2000" dirty="0"/>
              <a:t>is consistent </a:t>
            </a:r>
            <a:r>
              <a:rPr lang="en-US" sz="2000" dirty="0" smtClean="0"/>
              <a:t> </a:t>
            </a:r>
            <a:r>
              <a:rPr lang="en-US" sz="2000" dirty="0"/>
              <a:t>wherever possible </a:t>
            </a:r>
            <a:endParaRPr lang="en-US" sz="2000" dirty="0" smtClean="0"/>
          </a:p>
          <a:p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110" y="1863175"/>
            <a:ext cx="4608483" cy="37548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 rot="10800000" flipH="1" flipV="1">
            <a:off x="6902485" y="1075047"/>
            <a:ext cx="43012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FWC user interface had following stages of development:</a:t>
            </a:r>
          </a:p>
        </p:txBody>
      </p:sp>
    </p:spTree>
    <p:extLst>
      <p:ext uri="{BB962C8B-B14F-4D97-AF65-F5344CB8AC3E}">
        <p14:creationId xmlns:p14="http://schemas.microsoft.com/office/powerpoint/2010/main" val="229524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3681" y="274638"/>
            <a:ext cx="5632591" cy="1143000"/>
          </a:xfrm>
        </p:spPr>
        <p:txBody>
          <a:bodyPr/>
          <a:lstStyle/>
          <a:p>
            <a:pPr algn="r"/>
            <a:r>
              <a:rPr lang="en-US" dirty="0" smtClean="0"/>
              <a:t>SYSTEM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4143" y="1417638"/>
            <a:ext cx="9392004" cy="4800600"/>
          </a:xfrm>
        </p:spPr>
        <p:txBody>
          <a:bodyPr>
            <a:normAutofit fontScale="92500" lnSpcReduction="10000"/>
          </a:bodyPr>
          <a:lstStyle/>
          <a:p>
            <a:pPr lvl="0" defTabSz="457200"/>
            <a:r>
              <a:rPr lang="en-US" sz="2000" dirty="0"/>
              <a:t>The FWC system shall provide a help utility within its user interface to aid all users with tasks to perform on the specific page on which the utility is invoked</a:t>
            </a:r>
            <a:r>
              <a:rPr lang="en-US" sz="2000" dirty="0" smtClean="0"/>
              <a:t>.</a:t>
            </a:r>
          </a:p>
          <a:p>
            <a:pPr lvl="0" defTabSz="457200"/>
            <a:endParaRPr lang="en-US" sz="2000" dirty="0"/>
          </a:p>
          <a:p>
            <a:pPr lvl="0" defTabSz="457200"/>
            <a:r>
              <a:rPr lang="en-US" sz="2000" dirty="0"/>
              <a:t>The FWC system shall provide video tutorials for Teachers and Students to provide examples and aid for solving the fraction worksheets the FWC </a:t>
            </a:r>
            <a:r>
              <a:rPr lang="en-US" sz="2000" dirty="0" smtClean="0"/>
              <a:t>creates</a:t>
            </a:r>
          </a:p>
          <a:p>
            <a:pPr lvl="0" defTabSz="457200"/>
            <a:endParaRPr lang="en-US" sz="2000" dirty="0"/>
          </a:p>
          <a:p>
            <a:pPr lvl="0" defTabSz="457200"/>
            <a:r>
              <a:rPr lang="en-US" sz="2000" dirty="0"/>
              <a:t>The system on which the FWC is installed also has Java installed</a:t>
            </a:r>
            <a:r>
              <a:rPr lang="en-US" sz="2000" dirty="0" smtClean="0"/>
              <a:t>.</a:t>
            </a:r>
          </a:p>
          <a:p>
            <a:pPr lvl="0" defTabSz="457200"/>
            <a:endParaRPr lang="en-US" sz="2000" dirty="0"/>
          </a:p>
          <a:p>
            <a:pPr lvl="0" defTabSz="457200"/>
            <a:r>
              <a:rPr lang="en-US" sz="2000" dirty="0"/>
              <a:t>The system on which the FWC is installed also has Adobe Reader installed</a:t>
            </a:r>
            <a:r>
              <a:rPr lang="en-US" sz="2000" dirty="0" smtClean="0"/>
              <a:t>.</a:t>
            </a:r>
          </a:p>
          <a:p>
            <a:pPr lvl="0" defTabSz="457200"/>
            <a:endParaRPr lang="en-US" sz="2000" dirty="0"/>
          </a:p>
          <a:p>
            <a:pPr lvl="0" defTabSz="457200"/>
            <a:r>
              <a:rPr lang="en-US" sz="2000" dirty="0"/>
              <a:t>Teachers and Students are able and permitted to save files to the system on which the FWC is installed</a:t>
            </a:r>
            <a:r>
              <a:rPr lang="en-US" sz="2000" dirty="0" smtClean="0"/>
              <a:t>.</a:t>
            </a:r>
          </a:p>
          <a:p>
            <a:pPr marL="82296" lvl="0" indent="0" defTabSz="457200">
              <a:buNone/>
            </a:pPr>
            <a:endParaRPr lang="en-US" sz="2000" dirty="0"/>
          </a:p>
          <a:p>
            <a:pPr lvl="0" defTabSz="457200"/>
            <a:r>
              <a:rPr lang="en-US" sz="2000" dirty="0"/>
              <a:t>The FWC data does not need to be accessible from a workstation other than the one on which it is originally installed.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18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2966" y="274638"/>
            <a:ext cx="4988617" cy="872630"/>
          </a:xfrm>
        </p:spPr>
        <p:txBody>
          <a:bodyPr/>
          <a:lstStyle/>
          <a:p>
            <a:r>
              <a:rPr lang="en-US" dirty="0" smtClean="0"/>
              <a:t>Testing Scenario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22540" r="-22540"/>
          <a:stretch>
            <a:fillRect/>
          </a:stretch>
        </p:blipFill>
        <p:spPr>
          <a:xfrm>
            <a:off x="1456267" y="1227935"/>
            <a:ext cx="10702167" cy="5138998"/>
          </a:xfrm>
        </p:spPr>
      </p:pic>
    </p:spTree>
    <p:extLst>
      <p:ext uri="{BB962C8B-B14F-4D97-AF65-F5344CB8AC3E}">
        <p14:creationId xmlns:p14="http://schemas.microsoft.com/office/powerpoint/2010/main" val="128672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1432" y="274639"/>
            <a:ext cx="2080151" cy="14872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Testing Schedule</a:t>
            </a:r>
            <a:endParaRPr lang="en-US" dirty="0"/>
          </a:p>
        </p:txBody>
      </p:sp>
      <p:pic>
        <p:nvPicPr>
          <p:cNvPr id="6" name="Content Placeholder 5" descr="Screen Shot 2016-04-28 at 2.58.3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372" r="-28372"/>
          <a:stretch>
            <a:fillRect/>
          </a:stretch>
        </p:blipFill>
        <p:spPr>
          <a:xfrm>
            <a:off x="1914525" y="492125"/>
            <a:ext cx="8367845" cy="6084180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1272" y="2581353"/>
            <a:ext cx="2888336" cy="208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97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4289" y="2600325"/>
            <a:ext cx="3683363" cy="2286000"/>
          </a:xfrm>
        </p:spPr>
        <p:txBody>
          <a:bodyPr>
            <a:normAutofit/>
          </a:bodyPr>
          <a:lstStyle/>
          <a:p>
            <a:r>
              <a:rPr lang="en-US" dirty="0" smtClean="0"/>
              <a:t>Demo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476" y="1330325"/>
            <a:ext cx="27178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4289" y="2600325"/>
            <a:ext cx="3827362" cy="2286000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241" y="2028825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22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2838" y="274638"/>
            <a:ext cx="9408745" cy="1143000"/>
          </a:xfrm>
        </p:spPr>
        <p:txBody>
          <a:bodyPr/>
          <a:lstStyle/>
          <a:p>
            <a:r>
              <a:rPr lang="en-US" dirty="0" smtClean="0"/>
              <a:t>FRACTION WORKSHEET CREATOR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43655" y="1423006"/>
            <a:ext cx="7209670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sz="2000" dirty="0"/>
              <a:t>A</a:t>
            </a:r>
            <a:r>
              <a:rPr lang="en-US" sz="2000" dirty="0" smtClean="0"/>
              <a:t>n </a:t>
            </a:r>
            <a:r>
              <a:rPr lang="en-US" sz="2000" dirty="0"/>
              <a:t>off-line worksheet generation tool 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pPr marL="457200" indent="-457200">
              <a:buFont typeface="Arial"/>
              <a:buChar char="•"/>
            </a:pPr>
            <a:r>
              <a:rPr lang="en-US" sz="2000" dirty="0" smtClean="0"/>
              <a:t>Help for an elementary </a:t>
            </a:r>
            <a:r>
              <a:rPr lang="en-US" sz="2000" dirty="0"/>
              <a:t>school teachers to create a lot of exercises for students to study and practice </a:t>
            </a:r>
            <a:r>
              <a:rPr lang="en-US" sz="2000" dirty="0" smtClean="0"/>
              <a:t>fractions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pPr marL="457200" indent="-457200">
              <a:buFont typeface="Arial"/>
              <a:buChar char="•"/>
            </a:pPr>
            <a:r>
              <a:rPr lang="en-US" sz="2000" dirty="0"/>
              <a:t>Designed by Elementary </a:t>
            </a:r>
            <a:r>
              <a:rPr lang="en-US" sz="2000" dirty="0" smtClean="0"/>
              <a:t>Engineers, </a:t>
            </a:r>
            <a:r>
              <a:rPr lang="en-US" sz="2000" dirty="0"/>
              <a:t>students at Framingham State </a:t>
            </a:r>
            <a:r>
              <a:rPr lang="en-US" sz="2000" dirty="0" smtClean="0"/>
              <a:t>University</a:t>
            </a:r>
          </a:p>
          <a:p>
            <a:pPr marL="457200" indent="-457200">
              <a:buFont typeface="Arial"/>
              <a:buChar char="•"/>
            </a:pPr>
            <a:endParaRPr lang="en-US" sz="2000" dirty="0"/>
          </a:p>
          <a:p>
            <a:endParaRPr lang="en-US" sz="2000" dirty="0"/>
          </a:p>
          <a:p>
            <a:pPr marL="457200" indent="-457200">
              <a:buFont typeface="Arial"/>
              <a:buChar char="•"/>
            </a:pPr>
            <a:r>
              <a:rPr lang="en-US" sz="2000" dirty="0" smtClean="0"/>
              <a:t>This </a:t>
            </a:r>
            <a:r>
              <a:rPr lang="en-US" sz="2000" dirty="0"/>
              <a:t>project is being produced </a:t>
            </a:r>
            <a:r>
              <a:rPr lang="en-US" sz="2000" dirty="0" smtClean="0"/>
              <a:t>with </a:t>
            </a:r>
            <a:r>
              <a:rPr lang="en-US" sz="2000" dirty="0"/>
              <a:t>help from Dr. </a:t>
            </a:r>
            <a:r>
              <a:rPr lang="en-US" sz="2000" dirty="0" smtClean="0"/>
              <a:t> Andrew </a:t>
            </a:r>
            <a:r>
              <a:rPr lang="en-US" sz="2000" dirty="0"/>
              <a:t>Jung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168" y="1904741"/>
            <a:ext cx="2969154" cy="296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54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Appendix:</a:t>
            </a:r>
            <a:br>
              <a:rPr lang="en-US" dirty="0" smtClean="0"/>
            </a:br>
            <a:r>
              <a:rPr lang="en-US" dirty="0" smtClean="0"/>
              <a:t>Screenshots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3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0818" y="1447800"/>
            <a:ext cx="5263902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TEACHER HOME PAGE</a:t>
            </a:r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2394" y="1447800"/>
            <a:ext cx="600075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TEACHER WORKSHEET HISTORY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2394" y="1447800"/>
            <a:ext cx="600075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2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HOME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2394" y="1447800"/>
            <a:ext cx="600075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6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TEACHER REGISTRATION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2394" y="1447800"/>
            <a:ext cx="600075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46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5527" y="223095"/>
            <a:ext cx="5626398" cy="870657"/>
          </a:xfrm>
        </p:spPr>
        <p:txBody>
          <a:bodyPr>
            <a:normAutofit/>
          </a:bodyPr>
          <a:lstStyle/>
          <a:p>
            <a:r>
              <a:rPr lang="en-US" dirty="0" smtClean="0"/>
              <a:t>CHANGE HISTORY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332" y="1718001"/>
            <a:ext cx="9768543" cy="370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42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5137" y="359478"/>
            <a:ext cx="5785137" cy="822480"/>
          </a:xfrm>
        </p:spPr>
        <p:txBody>
          <a:bodyPr>
            <a:normAutofit/>
          </a:bodyPr>
          <a:lstStyle/>
          <a:p>
            <a:r>
              <a:rPr lang="en-US" dirty="0" smtClean="0"/>
              <a:t>PURPOSE OF PROJECT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02839" y="1493913"/>
            <a:ext cx="8647868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FWC is a </a:t>
            </a:r>
            <a:r>
              <a:rPr lang="en-US" sz="2000" dirty="0"/>
              <a:t>new stand-alone product </a:t>
            </a:r>
            <a:endParaRPr lang="en-US" sz="2000" dirty="0" smtClean="0"/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Allows </a:t>
            </a:r>
            <a:r>
              <a:rPr lang="en-US" sz="2000" dirty="0"/>
              <a:t>teachers and students to create random exercise worksheets to practice operations with fractions. </a:t>
            </a:r>
            <a:endParaRPr lang="en-US" sz="2000" dirty="0" smtClean="0"/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The fractions worksheets are randomly created and never repeated </a:t>
            </a:r>
            <a:endParaRPr lang="en-US" sz="2000" dirty="0" smtClean="0"/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The generated worksheets can contain fraction problems of various difficulty </a:t>
            </a:r>
            <a:r>
              <a:rPr lang="en-US" sz="2000" dirty="0" smtClean="0"/>
              <a:t>levels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FWC will also generate an answer sheet </a:t>
            </a:r>
            <a:r>
              <a:rPr lang="en-US" sz="2000" dirty="0" smtClean="0"/>
              <a:t> 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F</a:t>
            </a:r>
            <a:r>
              <a:rPr lang="en-US" sz="2000" dirty="0" smtClean="0"/>
              <a:t>ree </a:t>
            </a:r>
            <a:r>
              <a:rPr lang="en-US" sz="2000" dirty="0"/>
              <a:t>to </a:t>
            </a:r>
            <a:r>
              <a:rPr lang="en-US" sz="2000" dirty="0" smtClean="0"/>
              <a:t>print, easy </a:t>
            </a:r>
            <a:r>
              <a:rPr lang="en-US" sz="2000" dirty="0"/>
              <a:t>to use, and very flexible </a:t>
            </a:r>
            <a:endParaRPr lang="en-US" sz="2000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243" y="4164243"/>
            <a:ext cx="1998535" cy="173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1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4044" y="377877"/>
            <a:ext cx="4658692" cy="75115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SYSTEM OVERVIEW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637" y="1307174"/>
            <a:ext cx="8292988" cy="479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76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3876" y="201208"/>
            <a:ext cx="5052492" cy="69514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MARKET SEARCH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28" y="1118379"/>
            <a:ext cx="3222011" cy="2483633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3888568"/>
              </p:ext>
            </p:extLst>
          </p:nvPr>
        </p:nvGraphicFramePr>
        <p:xfrm>
          <a:off x="4930965" y="1118379"/>
          <a:ext cx="6238419" cy="539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" name="Document" r:id="rId4" imgW="6286500" imgH="5994400" progId="Word.Document.12">
                  <p:embed/>
                </p:oleObj>
              </mc:Choice>
              <mc:Fallback>
                <p:oleObj name="Document" r:id="rId4" imgW="6286500" imgH="5994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30965" y="1118379"/>
                        <a:ext cx="6238419" cy="539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5853" y="4164286"/>
            <a:ext cx="3000086" cy="178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0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0053" y="304259"/>
            <a:ext cx="7114992" cy="76320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FWC SOFTWARE ADVANTAGES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58070" y="1683750"/>
            <a:ext cx="673922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Comprehensive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Standalone (do </a:t>
            </a:r>
            <a:r>
              <a:rPr lang="en-US" sz="2000" dirty="0"/>
              <a:t>not require a permanent Internet </a:t>
            </a:r>
            <a:r>
              <a:rPr lang="en-US" sz="2000" dirty="0" smtClean="0"/>
              <a:t>connection)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 Worksheet History Feature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Worksheet Different Level of Difficulty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Quick</a:t>
            </a:r>
            <a:r>
              <a:rPr lang="en-US" sz="2000" dirty="0"/>
              <a:t>, easy </a:t>
            </a:r>
            <a:r>
              <a:rPr lang="en-US" sz="2000" dirty="0" smtClean="0"/>
              <a:t>way for creating and printing out worksheets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9766" y="1683750"/>
            <a:ext cx="27178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5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4498" y="274638"/>
            <a:ext cx="8867086" cy="920493"/>
          </a:xfrm>
        </p:spPr>
        <p:txBody>
          <a:bodyPr/>
          <a:lstStyle/>
          <a:p>
            <a:r>
              <a:rPr lang="en-US" dirty="0" smtClean="0"/>
              <a:t>	FEATURE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1212" y="1274492"/>
            <a:ext cx="4180869" cy="5237738"/>
          </a:xfrm>
        </p:spPr>
        <p:txBody>
          <a:bodyPr>
            <a:normAutofit/>
          </a:bodyPr>
          <a:lstStyle/>
          <a:p>
            <a:r>
              <a:rPr lang="en-US" sz="2000" dirty="0"/>
              <a:t>Admin System </a:t>
            </a:r>
            <a:r>
              <a:rPr lang="en-US" sz="2000" dirty="0" smtClean="0"/>
              <a:t>Features:</a:t>
            </a:r>
          </a:p>
          <a:p>
            <a:pPr lvl="1"/>
            <a:r>
              <a:rPr lang="en-US" sz="1600" dirty="0"/>
              <a:t>Teacher Registration </a:t>
            </a:r>
            <a:endParaRPr lang="en-US" sz="1600" dirty="0" smtClean="0"/>
          </a:p>
          <a:p>
            <a:pPr lvl="1"/>
            <a:r>
              <a:rPr lang="en-US" sz="1600" dirty="0"/>
              <a:t>Teacher Password Reset </a:t>
            </a:r>
            <a:r>
              <a:rPr lang="en-US" sz="1600" dirty="0" smtClean="0"/>
              <a:t>Teacher </a:t>
            </a:r>
            <a:r>
              <a:rPr lang="en-US" sz="1600" dirty="0"/>
              <a:t>System Features	</a:t>
            </a:r>
          </a:p>
          <a:p>
            <a:r>
              <a:rPr lang="en-US" sz="2000" dirty="0" smtClean="0"/>
              <a:t>Teacher </a:t>
            </a:r>
            <a:r>
              <a:rPr lang="en-US" sz="2000" dirty="0"/>
              <a:t>System </a:t>
            </a:r>
            <a:r>
              <a:rPr lang="en-US" sz="2000" dirty="0" smtClean="0"/>
              <a:t>Features</a:t>
            </a:r>
          </a:p>
          <a:p>
            <a:pPr lvl="1"/>
            <a:r>
              <a:rPr lang="en-US" sz="1600" dirty="0"/>
              <a:t>Teacher System Access</a:t>
            </a:r>
          </a:p>
          <a:p>
            <a:pPr lvl="1"/>
            <a:r>
              <a:rPr lang="en-US" sz="1600" dirty="0"/>
              <a:t>Teacher Password Reset</a:t>
            </a:r>
          </a:p>
          <a:p>
            <a:pPr lvl="1"/>
            <a:r>
              <a:rPr lang="en-US" sz="1600" dirty="0"/>
              <a:t>Teacher Worksheet Selection</a:t>
            </a:r>
          </a:p>
          <a:p>
            <a:pPr lvl="1"/>
            <a:r>
              <a:rPr lang="en-US" sz="1600" dirty="0"/>
              <a:t>Worksheet Parameter Options</a:t>
            </a:r>
          </a:p>
          <a:p>
            <a:pPr lvl="1"/>
            <a:r>
              <a:rPr lang="en-US" sz="1600" dirty="0"/>
              <a:t>Student Worksheet Review</a:t>
            </a:r>
          </a:p>
          <a:p>
            <a:pPr lvl="1"/>
            <a:r>
              <a:rPr lang="en-US" sz="1600" dirty="0"/>
              <a:t>Student Worksheet Deletion</a:t>
            </a:r>
          </a:p>
          <a:p>
            <a:pPr lvl="1"/>
            <a:r>
              <a:rPr lang="en-US" sz="1600" dirty="0"/>
              <a:t>Class Roster Creation</a:t>
            </a:r>
          </a:p>
          <a:p>
            <a:pPr lvl="1"/>
            <a:r>
              <a:rPr lang="en-US" sz="1600" dirty="0"/>
              <a:t>Student Login Management</a:t>
            </a:r>
          </a:p>
          <a:p>
            <a:pPr lvl="1"/>
            <a:r>
              <a:rPr lang="en-US" sz="1600" dirty="0"/>
              <a:t>Student Difficulty </a:t>
            </a:r>
            <a:r>
              <a:rPr lang="en-US" sz="1600" dirty="0" smtClean="0"/>
              <a:t>Management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 flipH="1">
            <a:off x="6218384" y="1332134"/>
            <a:ext cx="357226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Student  System Features:</a:t>
            </a:r>
          </a:p>
          <a:p>
            <a:pPr lvl="1"/>
            <a:r>
              <a:rPr lang="en-US" dirty="0"/>
              <a:t>Student System Access</a:t>
            </a:r>
          </a:p>
          <a:p>
            <a:pPr lvl="1"/>
            <a:r>
              <a:rPr lang="en-US" dirty="0"/>
              <a:t>Student Password Reset</a:t>
            </a:r>
          </a:p>
          <a:p>
            <a:pPr lvl="1"/>
            <a:r>
              <a:rPr lang="en-US" dirty="0"/>
              <a:t>Student Worksheet Option</a:t>
            </a:r>
          </a:p>
          <a:p>
            <a:pPr lvl="1"/>
            <a:r>
              <a:rPr lang="en-US" dirty="0" smtClean="0"/>
              <a:t> 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Admin Account Setup</a:t>
            </a:r>
            <a:endParaRPr lang="en-US" sz="2000" dirty="0"/>
          </a:p>
          <a:p>
            <a:pPr lvl="1"/>
            <a:r>
              <a:rPr lang="en-US" dirty="0"/>
              <a:t>Graphical User Interface</a:t>
            </a:r>
            <a:endParaRPr lang="en-US" sz="2000" dirty="0"/>
          </a:p>
          <a:p>
            <a:pPr lvl="1"/>
            <a:r>
              <a:rPr lang="en-US" dirty="0"/>
              <a:t>Help System</a:t>
            </a:r>
            <a:endParaRPr lang="en-US" sz="2000" dirty="0"/>
          </a:p>
          <a:p>
            <a:pPr lvl="1"/>
            <a:r>
              <a:rPr lang="en-US" dirty="0"/>
              <a:t>Worksheet Difficulty</a:t>
            </a:r>
            <a:endParaRPr lang="en-US" sz="2000" dirty="0"/>
          </a:p>
          <a:p>
            <a:pPr lvl="1"/>
            <a:r>
              <a:rPr lang="en-US" dirty="0"/>
              <a:t>Worksheet Types</a:t>
            </a:r>
            <a:endParaRPr lang="en-US" sz="2000" dirty="0"/>
          </a:p>
          <a:p>
            <a:pPr lvl="1"/>
            <a:r>
              <a:rPr lang="en-US" dirty="0"/>
              <a:t>Tutorial Content</a:t>
            </a:r>
            <a:endParaRPr lang="en-US" sz="2000" dirty="0"/>
          </a:p>
          <a:p>
            <a:pPr lvl="1"/>
            <a:r>
              <a:rPr lang="en-US" dirty="0"/>
              <a:t>Random Exercise Generation</a:t>
            </a:r>
            <a:endParaRPr lang="en-US" sz="2000" dirty="0"/>
          </a:p>
          <a:p>
            <a:pPr lvl="1"/>
            <a:r>
              <a:rPr lang="en-US" dirty="0"/>
              <a:t>Worksheet Instructions</a:t>
            </a:r>
            <a:endParaRPr lang="en-US" sz="2000" dirty="0"/>
          </a:p>
          <a:p>
            <a:pPr lvl="1"/>
            <a:r>
              <a:rPr lang="en-US" dirty="0"/>
              <a:t>Search Feature</a:t>
            </a:r>
            <a:endParaRPr lang="en-US" sz="20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63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0232" y="274638"/>
            <a:ext cx="5931351" cy="783491"/>
          </a:xfrm>
        </p:spPr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4144" y="1447800"/>
            <a:ext cx="3616248" cy="4800600"/>
          </a:xfrm>
        </p:spPr>
        <p:txBody>
          <a:bodyPr/>
          <a:lstStyle/>
          <a:p>
            <a:r>
              <a:rPr lang="en-US" sz="2000" b="1" dirty="0"/>
              <a:t>Functional </a:t>
            </a:r>
            <a:r>
              <a:rPr lang="en-US" sz="2000" b="1" dirty="0" smtClean="0"/>
              <a:t>Requirements for:</a:t>
            </a:r>
          </a:p>
          <a:p>
            <a:r>
              <a:rPr lang="en-US" sz="2000" i="1" dirty="0"/>
              <a:t>Admin System Features</a:t>
            </a:r>
            <a:r>
              <a:rPr lang="en-US" sz="2000" dirty="0"/>
              <a:t> </a:t>
            </a:r>
            <a:endParaRPr lang="en-US" sz="2000" dirty="0" smtClean="0"/>
          </a:p>
          <a:p>
            <a:r>
              <a:rPr lang="en-US" sz="2000" i="1" dirty="0"/>
              <a:t>General System Features</a:t>
            </a:r>
            <a:r>
              <a:rPr lang="en-US" sz="2000" dirty="0"/>
              <a:t> </a:t>
            </a:r>
            <a:endParaRPr lang="en-US" sz="2000" dirty="0" smtClean="0"/>
          </a:p>
          <a:p>
            <a:r>
              <a:rPr lang="en-US" sz="2000" i="1" dirty="0"/>
              <a:t>Teacher System Features</a:t>
            </a:r>
            <a:r>
              <a:rPr lang="en-US" sz="2000" dirty="0"/>
              <a:t> </a:t>
            </a:r>
            <a:endParaRPr lang="en-US" sz="2000" dirty="0" smtClean="0"/>
          </a:p>
          <a:p>
            <a:r>
              <a:rPr lang="en-US" sz="2000" i="1" dirty="0"/>
              <a:t>Student System Features</a:t>
            </a:r>
            <a:r>
              <a:rPr lang="en-US" sz="2000" dirty="0"/>
              <a:t> </a:t>
            </a:r>
            <a:endParaRPr lang="en-US" sz="2000" b="1" dirty="0" smtClean="0"/>
          </a:p>
          <a:p>
            <a:r>
              <a:rPr lang="en-US" sz="2000" b="1" dirty="0"/>
              <a:t>Non-Functional </a:t>
            </a:r>
            <a:r>
              <a:rPr lang="en-US" sz="2000" b="1" dirty="0" smtClean="0"/>
              <a:t>Requirements</a:t>
            </a:r>
          </a:p>
          <a:p>
            <a:endParaRPr lang="en-US" sz="2000" b="1" dirty="0"/>
          </a:p>
          <a:p>
            <a:r>
              <a:rPr lang="en-US" sz="2000" b="1" dirty="0"/>
              <a:t>Software Interfaces</a:t>
            </a:r>
          </a:p>
          <a:p>
            <a:endParaRPr lang="en-US" sz="2000" b="1" dirty="0" smtClean="0"/>
          </a:p>
          <a:p>
            <a:r>
              <a:rPr lang="en-US" sz="2000" b="1" dirty="0"/>
              <a:t>Database Schema </a:t>
            </a:r>
            <a:endParaRPr lang="en-US" sz="2000" dirty="0"/>
          </a:p>
          <a:p>
            <a:pPr marL="82296" indent="0">
              <a:buNone/>
            </a:pPr>
            <a:endParaRPr lang="en-US" sz="2000" b="1" dirty="0"/>
          </a:p>
          <a:p>
            <a:endParaRPr lang="en-US" sz="2000" b="1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9912" y="1447800"/>
            <a:ext cx="2910733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smtClean="0"/>
              <a:t>Performance Requirements</a:t>
            </a:r>
          </a:p>
          <a:p>
            <a:pPr marL="285750" indent="-285750">
              <a:buFont typeface="Arial"/>
              <a:buChar char="•"/>
            </a:pPr>
            <a:endParaRPr lang="en-US" b="1" dirty="0" smtClean="0"/>
          </a:p>
          <a:p>
            <a:pPr marL="285750" indent="-285750">
              <a:buFont typeface="Arial"/>
              <a:buChar char="•"/>
            </a:pPr>
            <a:endParaRPr lang="en-US" b="1" dirty="0" smtClean="0"/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Security Requirements</a:t>
            </a:r>
          </a:p>
          <a:p>
            <a:pPr marL="285750" indent="-285750">
              <a:buFont typeface="Arial"/>
              <a:buChar char="•"/>
            </a:pPr>
            <a:endParaRPr lang="en-US" b="1" dirty="0" smtClean="0"/>
          </a:p>
          <a:p>
            <a:pPr marL="285750" indent="-285750">
              <a:buFont typeface="Arial"/>
              <a:buChar char="•"/>
            </a:pPr>
            <a:endParaRPr lang="en-US" b="1" dirty="0"/>
          </a:p>
          <a:p>
            <a:pPr marL="285750" indent="-285750">
              <a:buFont typeface="Arial"/>
              <a:buChar char="•"/>
            </a:pPr>
            <a:endParaRPr lang="en-US" b="1" dirty="0" smtClean="0"/>
          </a:p>
          <a:p>
            <a:pPr marL="285750" indent="-285750">
              <a:buFont typeface="Arial"/>
              <a:buChar char="•"/>
            </a:pPr>
            <a:r>
              <a:rPr lang="en-US" b="1" dirty="0"/>
              <a:t>Software Quality Attributes</a:t>
            </a:r>
          </a:p>
          <a:p>
            <a:pPr marL="285750" indent="-285750">
              <a:buFont typeface="Arial"/>
              <a:buChar char="•"/>
            </a:pPr>
            <a:endParaRPr lang="en-US" b="1" dirty="0" smtClean="0"/>
          </a:p>
          <a:p>
            <a:pPr marL="285750" indent="-285750">
              <a:buFont typeface="Arial"/>
              <a:buChar char="•"/>
            </a:pPr>
            <a:endParaRPr lang="en-US" b="1" dirty="0" smtClean="0"/>
          </a:p>
          <a:p>
            <a:endParaRPr lang="en-US" b="1" dirty="0"/>
          </a:p>
          <a:p>
            <a:pPr marL="285750" indent="-285750">
              <a:buFont typeface="Arial"/>
              <a:buChar char="•"/>
            </a:pPr>
            <a:r>
              <a:rPr lang="en-US" b="1" dirty="0"/>
              <a:t>Business Rules</a:t>
            </a:r>
          </a:p>
          <a:p>
            <a:endParaRPr lang="en-US" b="1" dirty="0" smtClean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8482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Solstice.thmx</Template>
  <TotalTime>1122</TotalTime>
  <Words>545</Words>
  <Application>Microsoft Macintosh PowerPoint</Application>
  <PresentationFormat>Custom</PresentationFormat>
  <Paragraphs>144</Paragraphs>
  <Slides>25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Solstice</vt:lpstr>
      <vt:lpstr>Document</vt:lpstr>
      <vt:lpstr> COMPLETE SOFTWARE  FRACTION WORKSHEET CREATOR  Final Project  Phase IV</vt:lpstr>
      <vt:lpstr>FRACTION WORKSHEET CREATOR</vt:lpstr>
      <vt:lpstr>CHANGE HISTORY</vt:lpstr>
      <vt:lpstr>PURPOSE OF PROJECT</vt:lpstr>
      <vt:lpstr>SYSTEM OVERVIEW</vt:lpstr>
      <vt:lpstr>MARKET SEARCH</vt:lpstr>
      <vt:lpstr>FWC SOFTWARE ADVANTAGES</vt:lpstr>
      <vt:lpstr> FEATURE DESCRIPTION</vt:lpstr>
      <vt:lpstr>REQUIREMENTS</vt:lpstr>
      <vt:lpstr>SYSTEM MODEL</vt:lpstr>
      <vt:lpstr>SYSTEM MODEL Cont’d</vt:lpstr>
      <vt:lpstr>SYSTEM MODEL Cont’d</vt:lpstr>
      <vt:lpstr>Design Goal</vt:lpstr>
      <vt:lpstr>USER INTERFACE </vt:lpstr>
      <vt:lpstr>SYSTEM SERVICE</vt:lpstr>
      <vt:lpstr>Testing Scenario</vt:lpstr>
      <vt:lpstr>Testing Schedule</vt:lpstr>
      <vt:lpstr>Demo  </vt:lpstr>
      <vt:lpstr>Questions?</vt:lpstr>
      <vt:lpstr>Appendix: Screenshots</vt:lpstr>
      <vt:lpstr>LOGIN PAGE</vt:lpstr>
      <vt:lpstr>TEACHER HOME PAGE</vt:lpstr>
      <vt:lpstr>TEACHER WORKSHEET HISTORY</vt:lpstr>
      <vt:lpstr>STUDENT HOME PAGE</vt:lpstr>
      <vt:lpstr>ADMIN TEACHER REGISTRATION PAGE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Requirements specification </dc:title>
  <dc:creator>ethan fiero</dc:creator>
  <cp:lastModifiedBy>Olga Sheehan</cp:lastModifiedBy>
  <cp:revision>115</cp:revision>
  <dcterms:created xsi:type="dcterms:W3CDTF">2016-02-17T02:57:14Z</dcterms:created>
  <dcterms:modified xsi:type="dcterms:W3CDTF">2016-05-05T16:25:54Z</dcterms:modified>
</cp:coreProperties>
</file>